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70"/>
  </p:notesMasterIdLst>
  <p:handoutMasterIdLst>
    <p:handoutMasterId r:id="rId71"/>
  </p:handoutMasterIdLst>
  <p:sldIdLst>
    <p:sldId id="256" r:id="rId5"/>
    <p:sldId id="258" r:id="rId6"/>
    <p:sldId id="257" r:id="rId7"/>
    <p:sldId id="318" r:id="rId8"/>
    <p:sldId id="322" r:id="rId9"/>
    <p:sldId id="259" r:id="rId10"/>
    <p:sldId id="323" r:id="rId11"/>
    <p:sldId id="260" r:id="rId12"/>
    <p:sldId id="261" r:id="rId13"/>
    <p:sldId id="262" r:id="rId14"/>
    <p:sldId id="265" r:id="rId15"/>
    <p:sldId id="267" r:id="rId16"/>
    <p:sldId id="268" r:id="rId17"/>
    <p:sldId id="270" r:id="rId18"/>
    <p:sldId id="266" r:id="rId19"/>
    <p:sldId id="269" r:id="rId20"/>
    <p:sldId id="312" r:id="rId21"/>
    <p:sldId id="310" r:id="rId22"/>
    <p:sldId id="311" r:id="rId23"/>
    <p:sldId id="271" r:id="rId24"/>
    <p:sldId id="272" r:id="rId25"/>
    <p:sldId id="273" r:id="rId26"/>
    <p:sldId id="274" r:id="rId27"/>
    <p:sldId id="308" r:id="rId28"/>
    <p:sldId id="309" r:id="rId29"/>
    <p:sldId id="305" r:id="rId30"/>
    <p:sldId id="286" r:id="rId31"/>
    <p:sldId id="287" r:id="rId32"/>
    <p:sldId id="288" r:id="rId33"/>
    <p:sldId id="292" r:id="rId34"/>
    <p:sldId id="293" r:id="rId35"/>
    <p:sldId id="294" r:id="rId36"/>
    <p:sldId id="316" r:id="rId37"/>
    <p:sldId id="285" r:id="rId38"/>
    <p:sldId id="320" r:id="rId39"/>
    <p:sldId id="278" r:id="rId40"/>
    <p:sldId id="263" r:id="rId41"/>
    <p:sldId id="313" r:id="rId42"/>
    <p:sldId id="264" r:id="rId43"/>
    <p:sldId id="275" r:id="rId44"/>
    <p:sldId id="276" r:id="rId45"/>
    <p:sldId id="279" r:id="rId46"/>
    <p:sldId id="281" r:id="rId47"/>
    <p:sldId id="282" r:id="rId48"/>
    <p:sldId id="314" r:id="rId49"/>
    <p:sldId id="283" r:id="rId50"/>
    <p:sldId id="317" r:id="rId51"/>
    <p:sldId id="284" r:id="rId52"/>
    <p:sldId id="280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19" r:id="rId61"/>
    <p:sldId id="302" r:id="rId62"/>
    <p:sldId id="303" r:id="rId63"/>
    <p:sldId id="324" r:id="rId64"/>
    <p:sldId id="321" r:id="rId65"/>
    <p:sldId id="306" r:id="rId66"/>
    <p:sldId id="307" r:id="rId67"/>
    <p:sldId id="325" r:id="rId68"/>
    <p:sldId id="315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gif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implanted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think of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dirty="0"/>
              <a:t>Elementary: find some specific value</a:t>
            </a:r>
          </a:p>
          <a:p>
            <a:r>
              <a:rPr lang="en-US" sz="2000" dirty="0"/>
              <a:t>Intermediate: make comparisons, see a trend</a:t>
            </a:r>
          </a:p>
          <a:p>
            <a:r>
              <a:rPr lang="en-US" sz="2000" dirty="0"/>
              <a:t>Overall: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Hadlely</a:t>
            </a:r>
            <a:r>
              <a:rPr lang="en-US" dirty="0"/>
              <a:t> Wickham: ggplot2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2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</a:t>
            </a:r>
            <a:r>
              <a:rPr lang="en-US" dirty="0" err="1"/>
              <a:t>reorderable</a:t>
            </a:r>
            <a:r>
              <a:rPr lang="en-US" dirty="0"/>
              <a:t> (≠≠)</a:t>
            </a:r>
          </a:p>
          <a:p>
            <a:pPr>
              <a:spcBef>
                <a:spcPts val="600"/>
              </a:spcBef>
            </a:pPr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dirty="0"/>
              <a:t>Not reproducible: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41314"/>
              </p:ext>
            </p:extLst>
          </p:nvPr>
        </p:nvGraphicFramePr>
        <p:xfrm>
          <a:off x="1447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/>
              <a:t>Playfair (1802) </a:t>
            </a:r>
          </a:p>
          <a:p>
            <a:pPr lvl="1"/>
            <a:r>
              <a:rPr lang="en-US" sz="2000" i="1" dirty="0"/>
              <a:t>“Regarding numbers and proportions, the best way to catch the imagination is to speak to the eyes”</a:t>
            </a:r>
          </a:p>
          <a:p>
            <a:r>
              <a:rPr lang="en-US" sz="2400" dirty="0" err="1"/>
              <a:t>Minard</a:t>
            </a:r>
            <a:r>
              <a:rPr lang="en-US" sz="2400" dirty="0"/>
              <a:t> (1861)</a:t>
            </a:r>
          </a:p>
          <a:p>
            <a:pPr lvl="1"/>
            <a:r>
              <a:rPr lang="en-US" sz="20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Recursive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procedures: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24485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7990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proc iml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%macro language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F80A04D-67CB-4360-8BDC-0A7E107E9A7E}"/>
              </a:ext>
            </a:extLst>
          </p:cNvPr>
          <p:cNvSpPr/>
          <p:nvPr/>
        </p:nvSpPr>
        <p:spPr>
          <a:xfrm>
            <a:off x="5461410" y="5056937"/>
            <a:ext cx="304800" cy="1233487"/>
          </a:xfrm>
          <a:prstGeom prst="rightBrace">
            <a:avLst>
              <a:gd name="adj1" fmla="val 56720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4915FC3-A8CB-4ACD-BE75-4095818563D6}"/>
              </a:ext>
            </a:extLst>
          </p:cNvPr>
          <p:cNvSpPr/>
          <p:nvPr/>
        </p:nvSpPr>
        <p:spPr>
          <a:xfrm>
            <a:off x="5486400" y="3832732"/>
            <a:ext cx="304800" cy="958850"/>
          </a:xfrm>
          <a:prstGeom prst="rightBrace">
            <a:avLst>
              <a:gd name="adj1" fmla="val 34139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87D844A-E7DA-4FE7-B4E8-927F7F350B49}"/>
              </a:ext>
            </a:extLst>
          </p:cNvPr>
          <p:cNvSpPr/>
          <p:nvPr/>
        </p:nvSpPr>
        <p:spPr>
          <a:xfrm>
            <a:off x="5495823" y="2224236"/>
            <a:ext cx="304800" cy="1355577"/>
          </a:xfrm>
          <a:prstGeom prst="rightBrace">
            <a:avLst>
              <a:gd name="adj1" fmla="val 56720"/>
              <a:gd name="adj2" fmla="val 50000"/>
            </a:avLst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coincidences, the relationships between phenomena, their anomalies, and we have seen what a powerful means of control it puts in the hands of the statistician to verify new data, discover and correct errors 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</a:t>
            </a:r>
            <a:r>
              <a:rPr lang="en-US" sz="2000" dirty="0" err="1"/>
              <a:t>Barycentric</a:t>
            </a:r>
            <a:endParaRPr lang="en-US" sz="2000" dirty="0"/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font, size,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JSM 2017: Dinner with Lee Wilkinson, Howard </a:t>
            </a:r>
            <a:r>
              <a:rPr lang="en-US" dirty="0" err="1"/>
              <a:t>Wainer</a:t>
            </a:r>
            <a:r>
              <a:rPr lang="en-US" dirty="0"/>
              <a:t>, Paul </a:t>
            </a:r>
            <a:r>
              <a:rPr lang="en-US" dirty="0" err="1"/>
              <a:t>Vellman</a:t>
            </a:r>
            <a:r>
              <a:rPr lang="en-US" dirty="0"/>
              <a:t>, &amp; others</a:t>
            </a:r>
          </a:p>
          <a:p>
            <a:r>
              <a:rPr lang="en-US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complete theory, a formal mathematical model comprehending all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dirty="0"/>
              <a:t>Pere </a:t>
            </a:r>
            <a:r>
              <a:rPr lang="en-US" dirty="0" err="1"/>
              <a:t>Milán</a:t>
            </a:r>
            <a:r>
              <a:rPr lang="en-US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all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constants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dirty="0" err="1"/>
              <a:t>facet_wrap</a:t>
            </a:r>
            <a:r>
              <a:rPr lang="en-US" sz="1600" dirty="0"/>
              <a:t>(</a:t>
            </a:r>
            <a:r>
              <a:rPr lang="en-US" sz="1600" dirty="0" err="1"/>
              <a:t>rowvar</a:t>
            </a:r>
            <a:r>
              <a:rPr lang="en-US" sz="1600" dirty="0"/>
              <a:t> ~ </a:t>
            </a:r>
            <a:r>
              <a:rPr lang="en-US" sz="1600" dirty="0" err="1"/>
              <a:t>colvar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graph</a:t>
            </a:r>
          </a:p>
          <a:p>
            <a:r>
              <a:rPr lang="en-US" sz="2400" dirty="0"/>
              <a:t>Wickham, in ggplot2, created an expressive language to ease the translation of graphic ideas into plots.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2547088" y="5257800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269CC-C242-4488-ABB2-A75F7024D28A}"/>
              </a:ext>
            </a:extLst>
          </p:cNvPr>
          <p:cNvGrpSpPr/>
          <p:nvPr/>
        </p:nvGrpSpPr>
        <p:grpSpPr>
          <a:xfrm>
            <a:off x="3990981" y="5257800"/>
            <a:ext cx="1066800" cy="1374577"/>
            <a:chOff x="4281234" y="5257800"/>
            <a:chExt cx="1066800" cy="137457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024" y="5257800"/>
              <a:ext cx="86322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281234" y="63246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Levasseur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3EA62F-4898-4964-BF1E-A4A0C52DF7CB}"/>
              </a:ext>
            </a:extLst>
          </p:cNvPr>
          <p:cNvGrpSpPr/>
          <p:nvPr/>
        </p:nvGrpSpPr>
        <p:grpSpPr>
          <a:xfrm>
            <a:off x="5511074" y="5257800"/>
            <a:ext cx="1471961" cy="1374577"/>
            <a:chOff x="5556505" y="5257800"/>
            <a:chExt cx="1471961" cy="1374577"/>
          </a:xfrm>
        </p:grpSpPr>
        <p:pic>
          <p:nvPicPr>
            <p:cNvPr id="1028" name="Picture 4" descr="C:\Documents\milestone\images\portraits\180px-Ernst_May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505" y="5257800"/>
              <a:ext cx="1471961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759085" y="63246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von </a:t>
              </a:r>
              <a:r>
                <a:rPr lang="en-US" sz="1400" dirty="0" err="1"/>
                <a:t>Mayr</a:t>
              </a:r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2B5572-E282-4A8F-8302-9014EF165A92}"/>
              </a:ext>
            </a:extLst>
          </p:cNvPr>
          <p:cNvGrpSpPr/>
          <p:nvPr/>
        </p:nvGrpSpPr>
        <p:grpSpPr>
          <a:xfrm>
            <a:off x="7436327" y="5257800"/>
            <a:ext cx="801878" cy="1374577"/>
            <a:chOff x="7436327" y="5257800"/>
            <a:chExt cx="801878" cy="1374577"/>
          </a:xfrm>
        </p:grpSpPr>
        <p:pic>
          <p:nvPicPr>
            <p:cNvPr id="1029" name="Picture 5" descr="C:\Documents\milestone\images\portraits\Francis_A_Walker_MIT_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363" y="5257800"/>
              <a:ext cx="747807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436327" y="6324600"/>
              <a:ext cx="801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Walker</a:t>
              </a:r>
            </a:p>
          </p:txBody>
        </p:sp>
      </p:grpSp>
      <p:pic>
        <p:nvPicPr>
          <p:cNvPr id="14" name="Picture 13" descr="A portrait of a person&#10;&#10;Description automatically generated">
            <a:extLst>
              <a:ext uri="{FF2B5EF4-FFF2-40B4-BE49-F238E27FC236}">
                <a16:creationId xmlns:a16="http://schemas.microsoft.com/office/drawing/2014/main" id="{1E107DEF-8243-4BD7-8744-2735A2211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32" y="5257800"/>
            <a:ext cx="85336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Petersburg (1872) resolutions: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The Congress accepts that it is not worth going into details about the choice of methods or facts for graphical representation</a:t>
            </a:r>
            <a:r>
              <a:rPr lang="en-US" sz="2000" dirty="0"/>
              <a:t>”.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no strict rule can be imposed on authors, because the only real problem is that of applying the graphical method to data that is comparable</a:t>
            </a:r>
            <a:r>
              <a:rPr lang="en-US" sz="2000" dirty="0"/>
              <a:t>”. </a:t>
            </a:r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5025</Words>
  <Application>Microsoft Office PowerPoint</Application>
  <PresentationFormat>On-screen Show (4:3)</PresentationFormat>
  <Paragraphs>609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 Unicode MS</vt:lpstr>
      <vt:lpstr>Arial</vt:lpstr>
      <vt:lpstr>Arial Narrow</vt:lpstr>
      <vt:lpstr>Calibri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56</cp:revision>
  <dcterms:created xsi:type="dcterms:W3CDTF">2021-05-31T18:51:16Z</dcterms:created>
  <dcterms:modified xsi:type="dcterms:W3CDTF">2022-02-19T23:16:49Z</dcterms:modified>
</cp:coreProperties>
</file>